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ost Grotesk Medium" panose="020B0504030402000203" pitchFamily="34" charset="0"/>
      <p:regular r:id="rId22"/>
      <p:italic r:id="rId23"/>
    </p:embeddedFont>
    <p:embeddedFont>
      <p:font typeface="Host Grotesk Light" panose="020B0504030402000203" pitchFamily="3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C4E"/>
    <a:srgbClr val="384653"/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2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6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760720" cy="8229600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5" name="Text 1"/>
          <p:cNvSpPr/>
          <p:nvPr/>
        </p:nvSpPr>
        <p:spPr>
          <a:xfrm>
            <a:off x="6280190" y="30658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Distributed Point-of-Sale System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280190" y="4823579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scalable retail database solution for multi-branch operations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4"/>
          <a:stretch/>
        </p:blipFill>
        <p:spPr>
          <a:xfrm>
            <a:off x="-1" y="0"/>
            <a:ext cx="5760721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8143"/>
            <a:ext cx="6761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Fault Tolerance &amp;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 Logging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sync attempt tracked; failed replications logged for retry.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dblink_user limited to SELECT, INSERT, UPDATE—no DROP/DELETE.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Backup &amp; Recovery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pg_dump backups with pg_restore recovery for disaster scenarios.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28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 &amp;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7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18503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Eliminated single point of failure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78122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latency via local processing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774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Ensured data consistency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15719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fault tolerance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637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Roadmap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218503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scaling for new cities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37961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PostgreSQL Logical Replication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397579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ETL-based data warehouse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817037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analytics integration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2827" y="1567873"/>
            <a:ext cx="11045537" cy="2831544"/>
          </a:xfrm>
          <a:prstGeom prst="rect">
            <a:avLst/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Group </a:t>
            </a:r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09</a:t>
            </a:r>
            <a:endParaRPr lang="en-US" sz="4450" dirty="0" smtClean="0">
              <a:solidFill>
                <a:srgbClr val="2E3C4E"/>
              </a:solidFill>
              <a:latin typeface="Host Grotesk Medium" panose="020B0504030402000203" pitchFamily="34" charset="0"/>
            </a:endParaRPr>
          </a:p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Arham Sharif EB21102022 </a:t>
            </a:r>
          </a:p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Subhan Ali EB22210006125</a:t>
            </a:r>
          </a:p>
          <a:p>
            <a:pPr algn="ctr"/>
            <a:r>
              <a:rPr lang="en-US" sz="4450" dirty="0" err="1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Bisma</a:t>
            </a:r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 Imran EB22210006029</a:t>
            </a:r>
            <a:endParaRPr lang="en-US" sz="4450" dirty="0">
              <a:solidFill>
                <a:srgbClr val="2E3C4E"/>
              </a:solidFill>
              <a:latin typeface="Host Grotesk Medium" panose="020B050403040200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2828" y="4822934"/>
            <a:ext cx="11045536" cy="1169551"/>
          </a:xfrm>
          <a:prstGeom prst="rect">
            <a:avLst/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pPr algn="ctr"/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Course: Distributed Database Systems (BSCS 606)</a:t>
            </a:r>
            <a:b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</a:br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Instructor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Dr. </a:t>
            </a:r>
            <a:r>
              <a:rPr lang="en-US" sz="1750" dirty="0" err="1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Taha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750" dirty="0" err="1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Shabbir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endParaRPr lang="en-US" sz="1750" dirty="0" smtClean="0">
              <a:solidFill>
                <a:srgbClr val="38465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ctr"/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Department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Department of Computer Science (UBIT) </a:t>
            </a:r>
            <a:endParaRPr lang="en-US" sz="1750" dirty="0" smtClean="0">
              <a:solidFill>
                <a:srgbClr val="38465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ctr"/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Institute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University of Karachi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7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86194"/>
            <a:ext cx="3664744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Single Point of Failure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611047"/>
            <a:ext cx="31958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database outage halts all store operations instantly.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86194"/>
            <a:ext cx="3664863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Latency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611047"/>
            <a:ext cx="319599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Cashiers wait for queries traveling to distant central servers.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92779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27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Network Dependency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17632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performance entirely dependent on network stability.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042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Solution: Distributed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4596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hybrid approach combining centralized master data with localized transactional operations across Karachi and Lahore stores.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20070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646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 Database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4137303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data: Products, Categories, Cities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80955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Store Databases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5498187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operations: Orders, Inventory, Payments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41839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6368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1074" y="6859072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Trigger-based sync of customer and store data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1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Design: Core Entities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068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 Database (pos_central)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52616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 &amp; Categories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4561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Cities &amp; Stores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65075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(master)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8453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Mapping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03990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Replication Logs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59068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Store Databases (karachi_db, lahore_db)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52616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 &amp; Order Items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94561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365075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78453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Replicated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203990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Replicated Stores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380"/>
            <a:ext cx="6158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Fragmentation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5787"/>
            <a:ext cx="13042821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93407"/>
            <a:ext cx="6513790" cy="1624370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720221"/>
            <a:ext cx="3251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Horizontal Fragmentation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210639"/>
            <a:ext cx="606016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and Stores split by city_id across databases.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493407"/>
            <a:ext cx="6513790" cy="1624370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493407"/>
            <a:ext cx="30480" cy="162437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9" name="Text 7"/>
          <p:cNvSpPr/>
          <p:nvPr/>
        </p:nvSpPr>
        <p:spPr>
          <a:xfrm>
            <a:off x="7542014" y="2720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Local Decentralization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3210639"/>
            <a:ext cx="606016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Orders, Inventory, Payments maintained exclusively at store level.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380547"/>
            <a:ext cx="13042821" cy="2525554"/>
          </a:xfrm>
          <a:prstGeom prst="roundRect">
            <a:avLst>
              <a:gd name="adj" fmla="val 37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1410" y="4388168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462" y="4531876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40498" y="4531876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97334" y="4531876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Fragment Key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531876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015746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462" y="5159454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498" y="5159454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Horizontal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197334" y="5159454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city_id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5159454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→ Store DBs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5643324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462" y="5787033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940498" y="578703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197334" y="578703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1454170" y="5787033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DB only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801410" y="6270903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028462" y="6414611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4940498" y="6414611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197334" y="6414611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1454170" y="6414611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DB only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2750"/>
            <a:ext cx="8940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 &amp; Concurrency Control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06735"/>
            <a:ext cx="4196358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481042"/>
            <a:ext cx="3351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Trigger-Based Replication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97146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INSERT/UPDATE triggers on Customers and Stores invoke replication functions using dblink.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16962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5306735"/>
            <a:ext cx="4196358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16962" y="548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Asynchronous Sync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16962" y="5971461"/>
            <a:ext cx="41963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propagates to appropriate store database based on city_id.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640133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5306735"/>
            <a:ext cx="4196358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40133" y="548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Pessimistic Locking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640133" y="597146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UPDATE locks prevent simultaneous inventory modifications during order processing.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721"/>
            <a:ext cx="8799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Implementation: Order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12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ProcessOrder stored procedure handles complex transactions with inventory locking and distributed mapping.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5603"/>
            <a:ext cx="6407944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822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Calculate Total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313277"/>
            <a:ext cx="59543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 all items: quantity × price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3356834"/>
            <a:ext cx="6408063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55362" y="4196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Lock Inventory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55362" y="4687098"/>
            <a:ext cx="595443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locks prevent concurrent modifications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47228"/>
            <a:ext cx="6407944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354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Insert Records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844903"/>
            <a:ext cx="59543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Orders, items, payments created locally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07067"/>
            <a:ext cx="6408063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55362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Map Globally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655362" y="6504742"/>
            <a:ext cx="595443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UUID sent to central Order_Mapping table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3297"/>
            <a:ext cx="6600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System Results: Live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2570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processed orders with automatic inventory updates and payment tracking across distributed stores.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321016"/>
            <a:ext cx="121920" cy="13451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20071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Order UUID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transaction identifier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4321016"/>
            <a:ext cx="121920" cy="13451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43243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Order Details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 transaction records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4321016"/>
            <a:ext cx="121920" cy="13451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6415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Inventory Updates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8868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stock adjustments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429</Words>
  <Application>Microsoft Office PowerPoint</Application>
  <PresentationFormat>Custom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</vt:lpstr>
      <vt:lpstr>Calibri</vt:lpstr>
      <vt:lpstr>Host Grotesk Medium</vt:lpstr>
      <vt:lpstr>Host Grotesk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SUBHAN ALI SIDDIQUI</dc:creator>
  <cp:lastModifiedBy>Arham Sharif</cp:lastModifiedBy>
  <cp:revision>10</cp:revision>
  <dcterms:created xsi:type="dcterms:W3CDTF">2025-10-19T17:27:53Z</dcterms:created>
  <dcterms:modified xsi:type="dcterms:W3CDTF">2025-10-28T05:35:13Z</dcterms:modified>
</cp:coreProperties>
</file>